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29508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Automated IELTS Essay Evaluation Using Transformer-Based Models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00532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Evaluating IELTS essays manually is time-consuming, subjective, and often inconsistent across evaluators. This project proposes an automated system for rubric-based evaluation of IELTS essays using transformer-based sentence classification models.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01828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leveraging the contextual understanding capabilities of transformer architectures like BERT, the system classifies individual sentences based on specific IELTS rubric criteria: Task Achievement, Coherence and Cohesion, and Lexical Resource. The sentence-level classifications are aggregated to generate detailed feedback aligned with IELTS standards, improving evaluation consistency and reducing grading time.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1879"/>
            <a:ext cx="84480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Conclusions and Future Directions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041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Achievements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9544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Successfully developed a transformer-based system for automated rubric-based evaluation of IELTS essays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4519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Balanced strong performance with low computational cost using frozen transformer embeddings with lightweight classifiers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67797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Created a visual feedback system that highlights sentences by rubric category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0041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59544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Extend the model to classify Grammatical Range and Accuracy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4451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Hyper param tuning, dataset improvement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9119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 GUI and deplyement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303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Challenge of Manual IELTS Essay Evaluation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6654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2924532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86654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Time-Consuming Process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714036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Human evaluators must carefully read and assess each essay against multiple criteria, requiring significant time investment per essay.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286654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908" y="2924532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28665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Subjective Assessment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3362087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Manual evaluation introduces inconsistencies between graders, personal biases, and fatigue-related errors.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613767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6195655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61376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Scalability Issues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663321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evaluation methods struggle to handle large volumes of essays efficiently while maintaining quality standards.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3408"/>
            <a:ext cx="6291024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spc="-80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Objectives and Scope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2665" y="1657826"/>
            <a:ext cx="1623774" cy="122134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85" y="2230041"/>
            <a:ext cx="302895" cy="3786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61823" y="1873210"/>
            <a:ext cx="342602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Automate Rubric Classification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5061823" y="2319218"/>
            <a:ext cx="342602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Classify sentences by IELTS criteria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4900255" y="2890838"/>
            <a:ext cx="8922306" cy="15240"/>
          </a:xfrm>
          <a:prstGeom prst="roundRect">
            <a:avLst>
              <a:gd name="adj" fmla="val 593740"/>
            </a:avLst>
          </a:prstGeom>
          <a:solidFill>
            <a:srgbClr val="DABADD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58" y="2932986"/>
            <a:ext cx="3247668" cy="1221343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985" y="3354348"/>
            <a:ext cx="302895" cy="37861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73710" y="3148370"/>
            <a:ext cx="5771674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Support Human Graders (Don't replace but enhance)</a:t>
            </a:r>
            <a:endParaRPr lang="en-US" sz="1950" dirty="0"/>
          </a:p>
        </p:txBody>
      </p:sp>
      <p:sp>
        <p:nvSpPr>
          <p:cNvPr id="11" name="Text 5"/>
          <p:cNvSpPr/>
          <p:nvPr/>
        </p:nvSpPr>
        <p:spPr>
          <a:xfrm>
            <a:off x="5873710" y="3594378"/>
            <a:ext cx="5771674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Highlight relevant text portions by category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5712143" y="4165997"/>
            <a:ext cx="8110418" cy="15240"/>
          </a:xfrm>
          <a:prstGeom prst="roundRect">
            <a:avLst>
              <a:gd name="adj" fmla="val 593740"/>
            </a:avLst>
          </a:prstGeom>
          <a:solidFill>
            <a:srgbClr val="DABADD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771" y="4208145"/>
            <a:ext cx="4871561" cy="122134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104" y="4629507"/>
            <a:ext cx="302895" cy="37861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85717" y="4423529"/>
            <a:ext cx="2659142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Reduce Evaluation Time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6685717" y="4869537"/>
            <a:ext cx="4572000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structured overview of strengths/weaknesses</a:t>
            </a:r>
            <a:endParaRPr lang="en-US" sz="1650" dirty="0"/>
          </a:p>
        </p:txBody>
      </p:sp>
      <p:sp>
        <p:nvSpPr>
          <p:cNvPr id="17" name="Shape 9"/>
          <p:cNvSpPr/>
          <p:nvPr/>
        </p:nvSpPr>
        <p:spPr>
          <a:xfrm>
            <a:off x="6524149" y="5441156"/>
            <a:ext cx="7298412" cy="15240"/>
          </a:xfrm>
          <a:prstGeom prst="roundRect">
            <a:avLst>
              <a:gd name="adj" fmla="val 593740"/>
            </a:avLst>
          </a:prstGeom>
          <a:solidFill>
            <a:srgbClr val="DABADD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765" y="5483304"/>
            <a:ext cx="6495455" cy="1221343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2985" y="5904667"/>
            <a:ext cx="302895" cy="37861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7604" y="5698688"/>
            <a:ext cx="329124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Enhance Grading Consistency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497604" y="6144697"/>
            <a:ext cx="365438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Minimize subjectivity and grader variability</a:t>
            </a:r>
            <a:endParaRPr lang="en-US" sz="1650" dirty="0"/>
          </a:p>
        </p:txBody>
      </p:sp>
      <p:sp>
        <p:nvSpPr>
          <p:cNvPr id="22" name="Text 12"/>
          <p:cNvSpPr/>
          <p:nvPr/>
        </p:nvSpPr>
        <p:spPr>
          <a:xfrm>
            <a:off x="754023" y="6946940"/>
            <a:ext cx="13122354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focuses on three key IELTS rubrics: Task Response, Coherence and Cohesion, and Lexical Resource, while excluding Grammatical Range and Accuracy due to its highly syntactic nature that demands specialized grammar analysis.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9734"/>
            <a:ext cx="976586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Dataset Characteristics and Distribution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008108"/>
            <a:ext cx="6185535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project utilizes a specialized IELTS Essay Dataset collected from reputable online educational platforms and IELTS preparation websites. This dataset includes diverse essay types, topics, and student ability levels, providing a realistic foundation for model training.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38613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essay was manually segmented into individual sentences and labeled according to the primary IELTS rubric it contributes to: Task Response (TR), Coherence and Cohesion (CC), or Lexical Resource (LR).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2061924"/>
            <a:ext cx="6185535" cy="34211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14761" y="5752267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distribution of sentence lengths shows most sentences contain between 20-50 words, with a right-skewed distribution extending toward sentences exceeding 100 words. This reflects typical academic writing patterns in IELTS essays.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9000"/>
            <a:ext cx="9657040" cy="608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spc="-77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Essay Length and Sentence Structure Analysis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758" y="1725097"/>
            <a:ext cx="4278630" cy="427863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885" y="1725097"/>
            <a:ext cx="4278630" cy="427863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012" y="1725097"/>
            <a:ext cx="4278630" cy="427863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24138" y="6370320"/>
            <a:ext cx="1318212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dataset analysis reveals most essays have an average sentence length between 30-50 words, indicating that clear and concise writing is typical among IELTS candidates. This aligns with academic writing best practices that emphasize clarity and precision.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724138" y="7265075"/>
            <a:ext cx="1318212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distribution of sentence labels across the three primary IELTS rubrics shows a balanced representation, ensuring the model can learn to distinguish between different aspects of essay quality. This balanced distribution is crucial for developing a fair and comprehensive evaluation system.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484" y="646271"/>
            <a:ext cx="6742986" cy="691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spc="-87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Preprocessing Pipeline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22484" y="1689973"/>
            <a:ext cx="176212" cy="1238488"/>
          </a:xfrm>
          <a:prstGeom prst="roundRect">
            <a:avLst>
              <a:gd name="adj" fmla="val 5601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51121" y="1689973"/>
            <a:ext cx="276498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Dataset Splitting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351121" y="2176463"/>
            <a:ext cx="12456795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full dataset was split into 80% training and 20% validation sets, with stratified sampling by rubric label to maintain balanced representation across all categories.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1174909" y="3163372"/>
            <a:ext cx="176212" cy="1238488"/>
          </a:xfrm>
          <a:prstGeom prst="roundRect">
            <a:avLst>
              <a:gd name="adj" fmla="val 5601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703546" y="3163372"/>
            <a:ext cx="2819281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Sentence Segmentation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703546" y="3649861"/>
            <a:ext cx="12104370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Essays were divided into individual sentences using NLTK's sent_tokenize, with special attention to handling abbreviations, missing punctuation, and compound sentences correctly.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27453" y="4636770"/>
            <a:ext cx="176212" cy="1238488"/>
          </a:xfrm>
          <a:prstGeom prst="roundRect">
            <a:avLst>
              <a:gd name="adj" fmla="val 5601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056090" y="4636770"/>
            <a:ext cx="3029545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Rubric Label Assignment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2056090" y="5123259"/>
            <a:ext cx="11751826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Sentences were labeled into three IELTS rubric categories (TR, CC, LR) either manually or semi-automatically, then verified by human annotators to ensure accuracy.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879997" y="6110168"/>
            <a:ext cx="176212" cy="1238488"/>
          </a:xfrm>
          <a:prstGeom prst="roundRect">
            <a:avLst>
              <a:gd name="adj" fmla="val 56019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408634" y="6110168"/>
            <a:ext cx="4162782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Text Normalization &amp; Tokenization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2408634" y="6596658"/>
            <a:ext cx="11399282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Minimal cleaning was applied to preserve authenticity, with spelling and grammar errors intentionally preserved. Sentences were tokenized using a BERT transformer tokenizer.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9" y="2323505"/>
            <a:ext cx="4993481" cy="35824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6248" y="810935"/>
            <a:ext cx="6405801" cy="579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spc="-73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Multi-Stage Architecture Design</a:t>
            </a:r>
            <a:endParaRPr lang="en-US" sz="36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48" y="1686401"/>
            <a:ext cx="985599" cy="143303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57480" y="1883450"/>
            <a:ext cx="425291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First Transformer: Embedding Generation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7457480" y="2291596"/>
            <a:ext cx="6483072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Trained using Masked Language Modeling to generate contextualized token-level embeddings from IELTS essay data, capturing essay structure and coherence.</a:t>
            </a:r>
            <a:endParaRPr lang="en-US" sz="15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248" y="3119438"/>
            <a:ext cx="985599" cy="143303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57480" y="3316486"/>
            <a:ext cx="413956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Second Transformer: fine Tuned features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7457480" y="3724632"/>
            <a:ext cx="6483072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Consumes embeddings from the first transformer to find features for each sentence, fine-tuned on sentence-level rubric labels.</a:t>
            </a:r>
            <a:endParaRPr lang="en-US" sz="15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248" y="4552474"/>
            <a:ext cx="985599" cy="143303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57480" y="4749522"/>
            <a:ext cx="317420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Simple Classifier: Classification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7457480" y="5157668"/>
            <a:ext cx="6483072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lightweight classical classifier that ensures predictions with lower model confidence are double-checked, enhancing reliability.</a:t>
            </a:r>
            <a:endParaRPr lang="en-US" sz="155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248" y="5985510"/>
            <a:ext cx="985599" cy="143303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57480" y="6182558"/>
            <a:ext cx="471856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spc="-3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Postprocessing: Reconstruction &amp; Highlighting</a:t>
            </a:r>
            <a:endParaRPr lang="en-US" sz="1800" dirty="0"/>
          </a:p>
        </p:txBody>
      </p:sp>
      <p:sp>
        <p:nvSpPr>
          <p:cNvPr id="16" name="Text 8"/>
          <p:cNvSpPr/>
          <p:nvPr/>
        </p:nvSpPr>
        <p:spPr>
          <a:xfrm>
            <a:off x="7457480" y="6590705"/>
            <a:ext cx="6483072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spc="-31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Sentences are reordered to match original essay structure and color-coded based on rubric labels for visual feedback.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776" y="389453"/>
            <a:ext cx="4158020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spc="-52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Performance Analysis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776" y="1089422"/>
            <a:ext cx="13638848" cy="721268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909060" y="8302109"/>
            <a:ext cx="141565" cy="141565"/>
          </a:xfrm>
          <a:prstGeom prst="roundRect">
            <a:avLst>
              <a:gd name="adj" fmla="val 12918"/>
            </a:avLst>
          </a:prstGeom>
          <a:solidFill>
            <a:srgbClr val="3D0B41"/>
          </a:solidFill>
          <a:ln/>
        </p:spPr>
      </p:sp>
      <p:sp>
        <p:nvSpPr>
          <p:cNvPr id="5" name="Text 2"/>
          <p:cNvSpPr/>
          <p:nvPr/>
        </p:nvSpPr>
        <p:spPr>
          <a:xfrm>
            <a:off x="4111585" y="8302109"/>
            <a:ext cx="828794" cy="141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spc="-2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Task Response</a:t>
            </a:r>
            <a:endParaRPr lang="en-US" sz="1100" dirty="0"/>
          </a:p>
        </p:txBody>
      </p:sp>
      <p:sp>
        <p:nvSpPr>
          <p:cNvPr id="6" name="Shape 3"/>
          <p:cNvSpPr/>
          <p:nvPr/>
        </p:nvSpPr>
        <p:spPr>
          <a:xfrm>
            <a:off x="6578203" y="8302109"/>
            <a:ext cx="141565" cy="141565"/>
          </a:xfrm>
          <a:prstGeom prst="roundRect">
            <a:avLst>
              <a:gd name="adj" fmla="val 12918"/>
            </a:avLst>
          </a:prstGeom>
          <a:solidFill>
            <a:srgbClr val="7C1885"/>
          </a:solidFill>
          <a:ln/>
        </p:spPr>
      </p:sp>
      <p:sp>
        <p:nvSpPr>
          <p:cNvPr id="7" name="Text 4"/>
          <p:cNvSpPr/>
          <p:nvPr/>
        </p:nvSpPr>
        <p:spPr>
          <a:xfrm>
            <a:off x="6780728" y="8302109"/>
            <a:ext cx="1271230" cy="141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spc="-2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Coherence &amp; Cohesion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9689902" y="8302109"/>
            <a:ext cx="141565" cy="141565"/>
          </a:xfrm>
          <a:prstGeom prst="roundRect">
            <a:avLst>
              <a:gd name="adj" fmla="val 12918"/>
            </a:avLst>
          </a:prstGeom>
          <a:solidFill>
            <a:srgbClr val="BB24C9"/>
          </a:solidFill>
          <a:ln/>
        </p:spPr>
      </p:sp>
      <p:sp>
        <p:nvSpPr>
          <p:cNvPr id="9" name="Text 6"/>
          <p:cNvSpPr/>
          <p:nvPr/>
        </p:nvSpPr>
        <p:spPr>
          <a:xfrm>
            <a:off x="9892427" y="8302109"/>
            <a:ext cx="929878" cy="141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spc="-2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Lexical Resource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5776" y="8886468"/>
            <a:ext cx="13638848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model shows varying performance across different rubric categories. For Task Response, high precision (90%) but low recall (45%) indicates the model is very accurate when it predicts this category but misses many actual Task Response sentences.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495776" y="9499163"/>
            <a:ext cx="13638848" cy="453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spc="-2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Coherence and Cohesion classification performs exceptionally well with high recall (95%) and good precision (83%), suggesting reliable capture of sentences related to essay flow and structure. Lexical Resource shows balanced performance with good precision and recall.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213" y="752594"/>
            <a:ext cx="7403068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spc="-80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Final System Output Visualization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55213" y="1710928"/>
            <a:ext cx="4229457" cy="2274094"/>
          </a:xfrm>
          <a:prstGeom prst="roundRect">
            <a:avLst>
              <a:gd name="adj" fmla="val 398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8575" y="1934289"/>
            <a:ext cx="253865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Task Response (Red)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78575" y="2381012"/>
            <a:ext cx="3782735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Sentences that directly respond to the essay question, make arguments, or state key points are highlighted in red, showing how well the writer addresses the prompt.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200412" y="1710928"/>
            <a:ext cx="4229457" cy="2274094"/>
          </a:xfrm>
          <a:prstGeom prst="roundRect">
            <a:avLst>
              <a:gd name="adj" fmla="val 398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3773" y="1934289"/>
            <a:ext cx="362712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Coherence and Cohesion (Green)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3773" y="2381012"/>
            <a:ext cx="3782735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Green highlights indicate sentences that ensure logical progression of ideas, using linking words and connecting paragraphs smoothly.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9645610" y="1710928"/>
            <a:ext cx="4229457" cy="2274094"/>
          </a:xfrm>
          <a:prstGeom prst="roundRect">
            <a:avLst>
              <a:gd name="adj" fmla="val 398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8972" y="1934289"/>
            <a:ext cx="2584371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Lexical Resource (Blue)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68972" y="2381012"/>
            <a:ext cx="3782735" cy="138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Blue highlights showcase sentences demonstrating rich and precise vocabulary usage, including topic-specific terms and collocations.</a:t>
            </a:r>
            <a:endParaRPr lang="en-US" sz="16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6716" y="4227671"/>
            <a:ext cx="6216968" cy="32493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2025-04-28T07:59:41Z</dcterms:created>
  <dcterms:modified xsi:type="dcterms:W3CDTF">2025-04-28T07:59:41Z</dcterms:modified>
</cp:coreProperties>
</file>